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62" r:id="rId1"/>
  </p:sldMasterIdLst>
  <p:notesMasterIdLst>
    <p:notesMasterId r:id="rId12"/>
  </p:notesMasterIdLst>
  <p:sldIdLst>
    <p:sldId id="256" r:id="rId2"/>
    <p:sldId id="314" r:id="rId3"/>
    <p:sldId id="318" r:id="rId4"/>
    <p:sldId id="317" r:id="rId5"/>
    <p:sldId id="325" r:id="rId6"/>
    <p:sldId id="324" r:id="rId7"/>
    <p:sldId id="319" r:id="rId8"/>
    <p:sldId id="322" r:id="rId9"/>
    <p:sldId id="323" r:id="rId10"/>
    <p:sldId id="30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4343" autoAdjust="0"/>
  </p:normalViewPr>
  <p:slideViewPr>
    <p:cSldViewPr>
      <p:cViewPr varScale="1">
        <p:scale>
          <a:sx n="69" d="100"/>
          <a:sy n="69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6354BF7-23A6-4EBC-83A8-426C77468428}" type="datetimeFigureOut">
              <a:rPr lang="ar-EG" smtClean="0"/>
              <a:pPr/>
              <a:t>23/03/1438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CBA8961-62A9-4251-A9E7-362C12B3961A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A8961-62A9-4251-A9E7-362C12B3961A}" type="slidenum">
              <a:rPr lang="ar-EG" smtClean="0"/>
              <a:pPr/>
              <a:t>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53098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A8961-62A9-4251-A9E7-362C12B3961A}" type="slidenum">
              <a:rPr lang="ar-EG" smtClean="0"/>
              <a:pPr/>
              <a:t>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9393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AFDD0C2-46AC-466E-ADEF-3AEE71FE2AE7}" type="datetime8">
              <a:rPr lang="ar-EG" smtClean="0"/>
              <a:pPr/>
              <a:t>22 كانون الأول، 16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011B30-BAD7-4E8B-A913-C3B422298047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648077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3F8A-BAA2-446D-98DF-63FC4B8F2DA2}" type="datetime8">
              <a:rPr lang="ar-EG" smtClean="0"/>
              <a:pPr/>
              <a:t>22 كانون الأول، 16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110244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0FCDAE-0E0D-46D1-A13B-0CA8449AE92C}" type="datetime8">
              <a:rPr lang="ar-EG" smtClean="0"/>
              <a:pPr/>
              <a:t>22 كانون الأول، 16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011B30-BAD7-4E8B-A913-C3B422298047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3736072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0B40-CB9C-4356-9589-206B3AE701A9}" type="datetime8">
              <a:rPr lang="ar-EG" smtClean="0"/>
              <a:pPr/>
              <a:t>22 كانون الأول، 16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04367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4CE3608-0C42-4F76-B73D-8193A3FFB6ED}" type="datetime8">
              <a:rPr lang="ar-EG" smtClean="0"/>
              <a:pPr/>
              <a:t>22 كانون الأول، 16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011B30-BAD7-4E8B-A913-C3B422298047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149156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8E4B-B617-4615-ADD5-80F0E364D5FE}" type="datetime8">
              <a:rPr lang="ar-EG" smtClean="0"/>
              <a:pPr/>
              <a:t>22 كانون الأول، 16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5515544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CA5D-19FF-4703-A36E-B2C3E0FF3D75}" type="datetime8">
              <a:rPr lang="ar-EG" smtClean="0"/>
              <a:pPr/>
              <a:t>22 كانون الأول، 16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082575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ABB5-E767-42C9-A18C-BE4453066C95}" type="datetime8">
              <a:rPr lang="ar-EG" smtClean="0"/>
              <a:pPr/>
              <a:t>22 كانون الأول، 16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293435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18DD-48E7-44B6-8FE9-E6CCFEAE89A8}" type="datetime8">
              <a:rPr lang="ar-EG" smtClean="0"/>
              <a:pPr/>
              <a:t>22 كانون الأول، 16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159506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CCAE06-584B-414B-A49C-FF2E20F23233}" type="datetime8">
              <a:rPr lang="ar-EG" smtClean="0"/>
              <a:pPr/>
              <a:t>22 كانون الأول، 16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011B30-BAD7-4E8B-A913-C3B422298047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5413503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39B-B8A8-43EB-8762-C8908E4220EC}" type="datetime8">
              <a:rPr lang="ar-EG" smtClean="0"/>
              <a:pPr/>
              <a:t>22 كانون الأول، 16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252087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B3D29D8-34BB-4F06-A000-CE0963199CB7}" type="datetime8">
              <a:rPr lang="ar-EG" smtClean="0"/>
              <a:pPr/>
              <a:t>22 كانون الأول، 16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0011B30-BAD7-4E8B-A913-C3B422298047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564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ransition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24744" y="2027029"/>
            <a:ext cx="12097344" cy="1000166"/>
          </a:xfrm>
        </p:spPr>
        <p:txBody>
          <a:bodyPr>
            <a:noAutofit/>
          </a:bodyPr>
          <a:lstStyle/>
          <a:p>
            <a:pPr marL="2489200" marR="2154555" indent="-1866900">
              <a:lnSpc>
                <a:spcPct val="95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32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   </a:t>
            </a:r>
            <a:r>
              <a:rPr lang="en-US" sz="3600" dirty="0" smtClean="0">
                <a:latin typeface="Times New Roman"/>
                <a:ea typeface="Times New Roman"/>
                <a:cs typeface="Arial"/>
              </a:rPr>
              <a:t>Continuous </a:t>
            </a:r>
            <a:r>
              <a:rPr lang="en-US" sz="3600" dirty="0">
                <a:latin typeface="Times New Roman"/>
                <a:ea typeface="Times New Roman"/>
                <a:cs typeface="Arial"/>
              </a:rPr>
              <a:t>Wave Radar </a:t>
            </a:r>
            <a:r>
              <a:rPr lang="en-US" sz="3600" dirty="0" smtClean="0">
                <a:latin typeface="Times New Roman"/>
                <a:ea typeface="Times New Roman"/>
                <a:cs typeface="Arial"/>
              </a:rPr>
              <a:t>  </a:t>
            </a:r>
            <a:endParaRPr lang="ar-EG" sz="3600" dirty="0" smtClean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3670120"/>
            <a:ext cx="9145016" cy="2286016"/>
          </a:xfrm>
        </p:spPr>
        <p:txBody>
          <a:bodyPr>
            <a:normAutofit fontScale="77500" lnSpcReduction="20000"/>
          </a:bodyPr>
          <a:lstStyle/>
          <a:p>
            <a:pPr marL="2489200" marR="2154555" indent="-1866900" algn="l" rtl="0">
              <a:lnSpc>
                <a:spcPct val="115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Prep</a:t>
            </a:r>
            <a:r>
              <a:rPr lang="en-US" sz="2800" b="1" spc="5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r</a:t>
            </a:r>
            <a:r>
              <a:rPr lang="en-US" sz="2800" b="1" spc="5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e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d by :</a:t>
            </a:r>
          </a:p>
          <a:p>
            <a:pPr marL="2489200" marR="2154555" indent="-1866900" algn="l" rtl="0">
              <a:lnSpc>
                <a:spcPct val="115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                           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Amany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Soliman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Mohamed</a:t>
            </a:r>
          </a:p>
          <a:p>
            <a:pPr marL="2489200" marR="2094230" indent="-1866900" algn="l" rtl="0">
              <a:lnSpc>
                <a:spcPct val="115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Under supervision :</a:t>
            </a:r>
            <a:endParaRPr lang="en-US" sz="2800" b="1" dirty="0">
              <a:solidFill>
                <a:schemeClr val="bg1"/>
              </a:solidFill>
              <a:ea typeface="Times New Roman"/>
              <a:cs typeface="Arial"/>
            </a:endParaRPr>
          </a:p>
          <a:p>
            <a:pPr marL="2489200" marR="2094230" indent="-1866900" algn="l" rtl="0">
              <a:lnSpc>
                <a:spcPct val="115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                           Dr.</a:t>
            </a:r>
            <a:r>
              <a:rPr lang="en-US" sz="2800" b="1" spc="-1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sz="2800" b="1" spc="-10" dirty="0" err="1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Moataz</a:t>
            </a:r>
            <a:r>
              <a:rPr lang="en-US" sz="2800" b="1" spc="-1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sz="2800" b="1" spc="-10" dirty="0" err="1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Elsherbini</a:t>
            </a:r>
            <a:r>
              <a:rPr lang="en-US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Arial"/>
              </a:rPr>
            </a:b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1</a:t>
            </a:fld>
            <a:endParaRPr lang="ar-EG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10</a:t>
            </a:fld>
            <a:endParaRPr lang="ar-EG"/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428596" y="2357430"/>
            <a:ext cx="8183880" cy="17916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Thank you!!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algn="ctr" rtl="0">
              <a:spcBef>
                <a:spcPct val="0"/>
              </a:spcBef>
              <a:defRPr/>
            </a:pPr>
            <a:r>
              <a:rPr lang="en-US" altLang="ar-EG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Questions??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2</a:t>
            </a:fld>
            <a:endParaRPr lang="ar-EG"/>
          </a:p>
        </p:txBody>
      </p:sp>
      <p:sp>
        <p:nvSpPr>
          <p:cNvPr id="4" name="Rectangle 3"/>
          <p:cNvSpPr/>
          <p:nvPr/>
        </p:nvSpPr>
        <p:spPr>
          <a:xfrm>
            <a:off x="755576" y="227687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19672" y="1147198"/>
            <a:ext cx="48765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Types of Radar</a:t>
            </a:r>
            <a:endParaRPr lang="ar-EG" sz="4400" b="1" dirty="0">
              <a:latin typeface="Times New Roman"/>
              <a:cs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65" r="4776"/>
          <a:stretch/>
        </p:blipFill>
        <p:spPr>
          <a:xfrm>
            <a:off x="323528" y="2204864"/>
            <a:ext cx="8208912" cy="341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25361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3</a:t>
            </a:fld>
            <a:endParaRPr lang="ar-EG"/>
          </a:p>
        </p:txBody>
      </p:sp>
      <p:sp>
        <p:nvSpPr>
          <p:cNvPr id="3" name="Rectangle 2"/>
          <p:cNvSpPr/>
          <p:nvPr/>
        </p:nvSpPr>
        <p:spPr>
          <a:xfrm>
            <a:off x="611560" y="1196752"/>
            <a:ext cx="39604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CW systems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•CW radar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- No range information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- single target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- Unambiguous velocity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information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•FM-CW systems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- measure both range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and velocity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- broaden the transmitted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freq. spectrum</a:t>
            </a:r>
            <a:endParaRPr lang="ar-EG" sz="2400" dirty="0"/>
          </a:p>
        </p:txBody>
      </p:sp>
      <p:sp>
        <p:nvSpPr>
          <p:cNvPr id="4" name="Rectangle 3"/>
          <p:cNvSpPr/>
          <p:nvPr/>
        </p:nvSpPr>
        <p:spPr>
          <a:xfrm>
            <a:off x="4860032" y="1196752"/>
            <a:ext cx="3816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Pulsed Systems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•Pulsed radar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- measurement of range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•Pulsed Doppler radar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- measure both range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and velocity</a:t>
            </a: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7557914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4</a:t>
            </a:fld>
            <a:endParaRPr lang="ar-EG"/>
          </a:p>
        </p:txBody>
      </p:sp>
      <p:sp>
        <p:nvSpPr>
          <p:cNvPr id="3" name="Rectangle 2"/>
          <p:cNvSpPr/>
          <p:nvPr/>
        </p:nvSpPr>
        <p:spPr>
          <a:xfrm>
            <a:off x="2051720" y="764704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EG" sz="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</a:rPr>
              <a:t>CONTINUOUS WAVE RADAR </a:t>
            </a:r>
            <a:endParaRPr lang="ar-EG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40969"/>
            <a:ext cx="9144000" cy="31802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1540" y="1627111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</a:t>
            </a:r>
            <a:r>
              <a:rPr lang="en-US" sz="2000" dirty="0" smtClean="0"/>
              <a:t>s </a:t>
            </a:r>
            <a:r>
              <a:rPr lang="en-US" sz="2000" dirty="0"/>
              <a:t>a type of </a:t>
            </a:r>
            <a:r>
              <a:rPr lang="en-US" sz="2000" dirty="0" smtClean="0"/>
              <a:t>radar system </a:t>
            </a:r>
            <a:r>
              <a:rPr lang="en-US" sz="2000" dirty="0"/>
              <a:t>where a known stable frequency </a:t>
            </a:r>
            <a:r>
              <a:rPr lang="en-US" sz="2000" dirty="0" smtClean="0"/>
              <a:t>continuous radio </a:t>
            </a:r>
            <a:r>
              <a:rPr lang="en-US" sz="2000" dirty="0"/>
              <a:t>energy is transmitted and then received from any reflecting </a:t>
            </a:r>
            <a:r>
              <a:rPr lang="en-US" sz="2000" dirty="0" smtClean="0"/>
              <a:t>objects</a:t>
            </a:r>
            <a:endParaRPr lang="ar-EG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2492896"/>
            <a:ext cx="38164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/>
              <a:t>Simple CW Radar </a:t>
            </a:r>
            <a:r>
              <a:rPr lang="en-US" b="1" dirty="0" smtClean="0"/>
              <a:t>Systems: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947162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5</a:t>
            </a:fld>
            <a:endParaRPr lang="ar-EG"/>
          </a:p>
        </p:txBody>
      </p:sp>
      <p:sp>
        <p:nvSpPr>
          <p:cNvPr id="3" name="Rectangle 2"/>
          <p:cNvSpPr/>
          <p:nvPr/>
        </p:nvSpPr>
        <p:spPr>
          <a:xfrm>
            <a:off x="539552" y="1166843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TX/RX Isolation required of </a:t>
            </a:r>
            <a:r>
              <a:rPr lang="en-US" dirty="0" smtClean="0"/>
              <a:t>circulator</a:t>
            </a:r>
          </a:p>
          <a:p>
            <a:r>
              <a:rPr lang="en-US" dirty="0" smtClean="0"/>
              <a:t>- </a:t>
            </a:r>
            <a:r>
              <a:rPr lang="en-US" dirty="0"/>
              <a:t>In high-power radars, more isolation may be</a:t>
            </a:r>
          </a:p>
          <a:p>
            <a:r>
              <a:rPr lang="en-US" dirty="0"/>
              <a:t>required</a:t>
            </a:r>
          </a:p>
          <a:p>
            <a:r>
              <a:rPr lang="en-US" dirty="0"/>
              <a:t>- Other isolation tech. such as dual antennas</a:t>
            </a:r>
          </a:p>
          <a:p>
            <a:r>
              <a:rPr lang="en-US" dirty="0"/>
              <a:t>may have to be used.</a:t>
            </a:r>
          </a:p>
          <a:p>
            <a:r>
              <a:rPr lang="en-US" dirty="0"/>
              <a:t>- </a:t>
            </a:r>
            <a:r>
              <a:rPr lang="en-US" dirty="0" smtClean="0"/>
              <a:t>sensitivity</a:t>
            </a:r>
            <a:r>
              <a:rPr lang="en-US" dirty="0"/>
              <a:t>: </a:t>
            </a:r>
            <a:r>
              <a:rPr lang="en-US" dirty="0" smtClean="0"/>
              <a:t>low</a:t>
            </a:r>
            <a:endParaRPr lang="en-US" dirty="0"/>
          </a:p>
          <a:p>
            <a:r>
              <a:rPr lang="en-US" dirty="0"/>
              <a:t>Doppler freq. </a:t>
            </a:r>
            <a:r>
              <a:rPr lang="en-US" dirty="0" smtClean="0"/>
              <a:t>:flicker </a:t>
            </a:r>
            <a:r>
              <a:rPr lang="en-US" dirty="0"/>
              <a:t>noise is very strong</a:t>
            </a:r>
          </a:p>
          <a:p>
            <a:r>
              <a:rPr lang="en-US" dirty="0"/>
              <a:t>amplify received signal at a high freq.</a:t>
            </a:r>
          </a:p>
          <a:p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755576" y="796232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Homodyne receiver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4889928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6</a:t>
            </a:fld>
            <a:endParaRPr lang="ar-E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720955"/>
            <a:ext cx="8928992" cy="492839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2499" y="1165634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flicker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noise is negligible</a:t>
            </a:r>
            <a:endParaRPr lang="ar-EG" dirty="0"/>
          </a:p>
        </p:txBody>
      </p:sp>
      <p:sp>
        <p:nvSpPr>
          <p:cNvPr id="8" name="Rectangle 7"/>
          <p:cNvSpPr/>
          <p:nvPr/>
        </p:nvSpPr>
        <p:spPr>
          <a:xfrm>
            <a:off x="312499" y="620688"/>
            <a:ext cx="303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Arial" panose="020B0604020202020204" pitchFamily="34" charset="0"/>
              </a:rPr>
              <a:t>Superheterodyne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receiver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164827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7</a:t>
            </a:fld>
            <a:endParaRPr lang="ar-EG"/>
          </a:p>
        </p:txBody>
      </p:sp>
      <p:sp>
        <p:nvSpPr>
          <p:cNvPr id="3" name="Rectangle 2"/>
          <p:cNvSpPr/>
          <p:nvPr/>
        </p:nvSpPr>
        <p:spPr>
          <a:xfrm>
            <a:off x="323528" y="1052736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</a:rPr>
              <a:t>Advantage of CW radar</a:t>
            </a:r>
            <a:endParaRPr lang="ar-EG" sz="2800" dirty="0"/>
          </a:p>
        </p:txBody>
      </p:sp>
      <p:sp>
        <p:nvSpPr>
          <p:cNvPr id="5" name="Rectangle 4"/>
          <p:cNvSpPr/>
          <p:nvPr/>
        </p:nvSpPr>
        <p:spPr>
          <a:xfrm>
            <a:off x="298334" y="1916832"/>
            <a:ext cx="788737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EG" sz="900" dirty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</a:rPr>
              <a:t>Uses low transmitting power, low power consumption. </a:t>
            </a:r>
            <a:endParaRPr lang="en-US" sz="24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</a:rPr>
              <a:t>simple </a:t>
            </a:r>
            <a:r>
              <a:rPr lang="en-US" sz="2400" dirty="0">
                <a:latin typeface="Times New Roman" panose="02020603050405020304" pitchFamily="18" charset="0"/>
              </a:rPr>
              <a:t>circuitry, small in size.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3227204"/>
            <a:ext cx="44230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</a:rPr>
              <a:t>Disadvantage 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</a:rPr>
              <a:t>of CW radar</a:t>
            </a:r>
            <a:endParaRPr lang="ar-EG" sz="28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3727459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EG" sz="900" dirty="0">
              <a:solidFill>
                <a:srgbClr val="000000"/>
              </a:solidFill>
              <a:latin typeface="Wingdings 2" panose="05020102010507070707" pitchFamily="18" charset="2"/>
            </a:endParaRPr>
          </a:p>
          <a:p>
            <a:endParaRPr lang="ar-EG" sz="900" dirty="0">
              <a:latin typeface="Wingdings 2" panose="050201020105070707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</a:rPr>
              <a:t>Several </a:t>
            </a:r>
            <a:r>
              <a:rPr lang="en-US" sz="2400" dirty="0">
                <a:latin typeface="Times New Roman" panose="02020603050405020304" pitchFamily="18" charset="0"/>
              </a:rPr>
              <a:t>targets at a given bearing tend to cause </a:t>
            </a:r>
            <a:r>
              <a:rPr lang="en-US" sz="2400" dirty="0" smtClean="0">
                <a:latin typeface="Times New Roman" panose="02020603050405020304" pitchFamily="18" charset="0"/>
              </a:rPr>
              <a:t>confusion.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</a:rPr>
              <a:t>Range discrimination can be achieved only by introducing very costly complex circuitry.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</a:rPr>
              <a:t>is not capable of indicating the range of target an can show only its velocity</a:t>
            </a:r>
            <a:r>
              <a:rPr lang="en-US" dirty="0">
                <a:latin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</a:rPr>
              <a:t>Rather poor TX/ RX isolation</a:t>
            </a:r>
          </a:p>
        </p:txBody>
      </p:sp>
    </p:spTree>
    <p:extLst>
      <p:ext uri="{BB962C8B-B14F-4D97-AF65-F5344CB8AC3E}">
        <p14:creationId xmlns:p14="http://schemas.microsoft.com/office/powerpoint/2010/main" val="183554949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8</a:t>
            </a:fld>
            <a:endParaRPr lang="ar-EG"/>
          </a:p>
        </p:txBody>
      </p:sp>
      <p:sp>
        <p:nvSpPr>
          <p:cNvPr id="3" name="Rectangle 2"/>
          <p:cNvSpPr/>
          <p:nvPr/>
        </p:nvSpPr>
        <p:spPr>
          <a:xfrm>
            <a:off x="539552" y="836712"/>
            <a:ext cx="5197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CW Radar and Doppler Effect</a:t>
            </a:r>
            <a:endParaRPr lang="ar-EG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2138582"/>
            <a:ext cx="5112568" cy="41764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5023" y="184358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Doppler effect (frequency shift): only indicates </a:t>
            </a:r>
            <a:r>
              <a:rPr lang="en-US" dirty="0" smtClean="0">
                <a:latin typeface="Arial" panose="020B0604020202020204" pitchFamily="34" charset="0"/>
              </a:rPr>
              <a:t>for targets </a:t>
            </a:r>
            <a:r>
              <a:rPr lang="en-US" dirty="0">
                <a:latin typeface="Arial" panose="020B0604020202020204" pitchFamily="34" charset="0"/>
              </a:rPr>
              <a:t>moving toward or away from radar</a:t>
            </a:r>
            <a:endParaRPr lang="ar-EG" dirty="0"/>
          </a:p>
        </p:txBody>
      </p:sp>
      <p:sp>
        <p:nvSpPr>
          <p:cNvPr id="6" name="Rectangle 5"/>
          <p:cNvSpPr/>
          <p:nvPr/>
        </p:nvSpPr>
        <p:spPr>
          <a:xfrm>
            <a:off x="525876" y="1489720"/>
            <a:ext cx="4160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00FF"/>
                </a:solidFill>
                <a:latin typeface="Arial" panose="020B0604020202020204" pitchFamily="34" charset="0"/>
              </a:rPr>
              <a:t>CW radar as a speed monitor device</a:t>
            </a:r>
            <a:endParaRPr lang="ar-E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9599" t="35235" r="63282" b="56890"/>
          <a:stretch/>
        </p:blipFill>
        <p:spPr>
          <a:xfrm>
            <a:off x="251520" y="2962538"/>
            <a:ext cx="4032448" cy="82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9301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1B30-BAD7-4E8B-A913-C3B422298047}" type="slidenum">
              <a:rPr lang="ar-EG" smtClean="0"/>
              <a:pPr/>
              <a:t>9</a:t>
            </a:fld>
            <a:endParaRPr lang="ar-EG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6756" t="12594" r="19561" b="5513"/>
          <a:stretch/>
        </p:blipFill>
        <p:spPr>
          <a:xfrm>
            <a:off x="107504" y="750703"/>
            <a:ext cx="8856984" cy="599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2085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4433</TotalTime>
  <Words>273</Words>
  <Application>Microsoft Office PowerPoint</Application>
  <PresentationFormat>On-screen Show (4:3)</PresentationFormat>
  <Paragraphs>67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Gill Sans MT</vt:lpstr>
      <vt:lpstr>Majalla UI</vt:lpstr>
      <vt:lpstr>Times New Roman</vt:lpstr>
      <vt:lpstr>Wingdings 2</vt:lpstr>
      <vt:lpstr>Dividend</vt:lpstr>
      <vt:lpstr>    Continuous Wave Radar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coding</dc:title>
  <dc:creator>Dalia</dc:creator>
  <cp:lastModifiedBy>Windows User</cp:lastModifiedBy>
  <cp:revision>98</cp:revision>
  <dcterms:created xsi:type="dcterms:W3CDTF">2016-03-02T14:01:38Z</dcterms:created>
  <dcterms:modified xsi:type="dcterms:W3CDTF">2016-12-22T13:32:04Z</dcterms:modified>
</cp:coreProperties>
</file>